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Pretendard Medium" panose="020B0600000101010101" charset="-127"/>
      <p:bold r:id="rId16"/>
    </p:embeddedFont>
    <p:embeddedFont>
      <p:font typeface="Pretendard Regular" panose="020B0600000101010101" charset="-127"/>
      <p:regular r:id="rId17"/>
    </p:embeddedFont>
    <p:embeddedFont>
      <p:font typeface="Pretendard SemiBold" panose="020B0600000101010101" charset="-12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796A-DA42-4FAE-8AFC-CB4C14952773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CE7A-ADA4-429C-ABD0-10E52AF43E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83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CE7A-ADA4-429C-ABD0-10E52AF43EF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7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CE7A-ADA4-429C-ABD0-10E52AF43EF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7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CE7A-ADA4-429C-ABD0-10E52AF43EF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23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CE7A-ADA4-429C-ABD0-10E52AF43EF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4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CE7A-ADA4-429C-ABD0-10E52AF43EF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58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CE7A-ADA4-429C-ABD0-10E52AF43EF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8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8394700"/>
            <a:ext cx="169418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143000"/>
            <a:ext cx="16941800" cy="7188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457200"/>
            <a:ext cx="16992600" cy="1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0" y="1244600"/>
            <a:ext cx="3175000" cy="3175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14800" y="3594100"/>
            <a:ext cx="10045700" cy="300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2089"/>
              </a:lnSpc>
            </a:pPr>
            <a:r>
              <a:rPr lang="en-US" sz="9000" b="0" i="0" u="none" strike="noStrike" spc="-500">
                <a:solidFill>
                  <a:srgbClr val="545454"/>
                </a:solidFill>
                <a:latin typeface="Pretendard SemiBold"/>
              </a:rPr>
              <a:t>JST</a:t>
            </a:r>
            <a:r>
              <a:rPr lang="ko-KR" sz="9000" b="0" i="0" u="none" strike="noStrike" spc="-500">
                <a:solidFill>
                  <a:srgbClr val="545454"/>
                </a:solidFill>
                <a:ea typeface="Pretendard SemiBold"/>
              </a:rPr>
              <a:t>공유대학원</a:t>
            </a:r>
            <a:r>
              <a:rPr lang="en-US" sz="9000" b="0" i="0" u="none" strike="noStrike" spc="-500">
                <a:solidFill>
                  <a:srgbClr val="545454"/>
                </a:solidFill>
                <a:latin typeface="Pretendard SemiBold"/>
              </a:rPr>
              <a:t> </a:t>
            </a:r>
          </a:p>
          <a:p>
            <a:pPr lvl="0" algn="ctr">
              <a:lnSpc>
                <a:spcPct val="102089"/>
              </a:lnSpc>
            </a:pPr>
            <a:r>
              <a:rPr lang="ko-KR" sz="9000" b="0" i="0" u="none" strike="noStrike" spc="-500">
                <a:solidFill>
                  <a:srgbClr val="545454"/>
                </a:solidFill>
                <a:ea typeface="Pretendard SemiBold"/>
              </a:rPr>
              <a:t>신입생</a:t>
            </a:r>
            <a:r>
              <a:rPr lang="en-US" sz="9000" b="0" i="0" u="none" strike="noStrike" spc="-500">
                <a:solidFill>
                  <a:srgbClr val="545454"/>
                </a:solidFill>
                <a:latin typeface="Pretendard SemiBold"/>
              </a:rPr>
              <a:t> LMS </a:t>
            </a:r>
            <a:r>
              <a:rPr lang="ko-KR" sz="9000" b="0" i="0" u="none" strike="noStrike" spc="-500">
                <a:solidFill>
                  <a:srgbClr val="545454"/>
                </a:solidFill>
                <a:ea typeface="Pretendard SemiBold"/>
              </a:rPr>
              <a:t>활용</a:t>
            </a:r>
            <a:r>
              <a:rPr lang="en-US" sz="9000" b="0" i="0" u="none" strike="noStrike" spc="-500">
                <a:solidFill>
                  <a:srgbClr val="545454"/>
                </a:solidFill>
                <a:latin typeface="Pretendard SemiBold"/>
              </a:rPr>
              <a:t> </a:t>
            </a:r>
            <a:r>
              <a:rPr lang="ko-KR" sz="9000" b="0" i="0" u="none" strike="noStrike" spc="-500">
                <a:solidFill>
                  <a:srgbClr val="545454"/>
                </a:solidFill>
                <a:ea typeface="Pretendard SemiBold"/>
              </a:rPr>
              <a:t>교육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1000" y="8826500"/>
            <a:ext cx="48768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>
                <a:solidFill>
                  <a:srgbClr val="FFFFFF"/>
                </a:solidFill>
                <a:ea typeface="Pretendard SemiBold"/>
              </a:rPr>
              <a:t>담당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SemiBold"/>
              </a:rPr>
              <a:t>  :  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Regular"/>
              </a:rPr>
              <a:t>  </a:t>
            </a:r>
            <a:r>
              <a:rPr lang="ko-KR" sz="1900" b="0" i="0" u="none" strike="noStrike" spc="-100">
                <a:solidFill>
                  <a:srgbClr val="FFFFFF"/>
                </a:solidFill>
                <a:ea typeface="Pretendard Regular"/>
              </a:rPr>
              <a:t>학사시스템팀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Regular"/>
              </a:rPr>
              <a:t>     </a:t>
            </a:r>
            <a:r>
              <a:rPr lang="ko-KR" sz="1900" b="0" i="0" u="none" strike="noStrike" spc="-100">
                <a:solidFill>
                  <a:srgbClr val="FFFFFF"/>
                </a:solidFill>
                <a:ea typeface="Pretendard Regular"/>
              </a:rPr>
              <a:t>ㅣ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Regular"/>
              </a:rPr>
              <a:t>       063-219-5830,5832  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31100" y="647700"/>
            <a:ext cx="3238500" cy="29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 b="0" i="0" u="none" strike="noStrike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sz="1600" b="0" i="0" u="none" strike="noStrike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41000"/>
          </a:blip>
          <a:stretch>
            <a:fillRect/>
          </a:stretch>
        </p:blipFill>
        <p:spPr>
          <a:xfrm>
            <a:off x="5524500" y="6642100"/>
            <a:ext cx="7239000" cy="711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1500" y="6781800"/>
            <a:ext cx="406400" cy="406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477000" y="6807200"/>
            <a:ext cx="5118100" cy="38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100" b="1" i="0" u="none" strike="noStrike" spc="-200">
                <a:solidFill>
                  <a:srgbClr val="156CDD"/>
                </a:solidFill>
                <a:latin typeface="Pretendard Regular"/>
              </a:rPr>
              <a:t>2025</a:t>
            </a:r>
            <a:r>
              <a:rPr lang="ko-KR" sz="2100" b="1" i="0" u="none" strike="noStrike" spc="-200">
                <a:solidFill>
                  <a:srgbClr val="156CDD"/>
                </a:solidFill>
                <a:ea typeface="Pretendard Regular"/>
              </a:rPr>
              <a:t>학년도</a:t>
            </a:r>
            <a:r>
              <a:rPr lang="en-US" sz="2100" b="1" i="0" u="none" strike="noStrike" spc="-200">
                <a:solidFill>
                  <a:srgbClr val="156CDD"/>
                </a:solidFill>
                <a:latin typeface="Pretendard Regular"/>
              </a:rPr>
              <a:t> 2</a:t>
            </a:r>
            <a:r>
              <a:rPr lang="ko-KR" sz="2100" b="1" i="0" u="none" strike="noStrike" spc="-200">
                <a:solidFill>
                  <a:srgbClr val="156CDD"/>
                </a:solidFill>
                <a:ea typeface="Pretendard Regular"/>
              </a:rPr>
              <a:t>학기</a:t>
            </a:r>
            <a:r>
              <a:rPr lang="en-US" sz="2100" b="1" i="0" u="none" strike="noStrike" spc="-200">
                <a:solidFill>
                  <a:srgbClr val="156CDD"/>
                </a:solidFill>
                <a:latin typeface="Pretendard Regular"/>
              </a:rPr>
              <a:t> JST</a:t>
            </a:r>
            <a:r>
              <a:rPr lang="ko-KR" sz="2100" b="1" i="0" u="none" strike="noStrike" spc="-200">
                <a:solidFill>
                  <a:srgbClr val="156CDD"/>
                </a:solidFill>
                <a:ea typeface="Pretendard Regular"/>
              </a:rPr>
              <a:t>공유대학원</a:t>
            </a:r>
            <a:r>
              <a:rPr lang="en-US" sz="2100" b="1" i="0" u="none" strike="noStrike" spc="-200">
                <a:solidFill>
                  <a:srgbClr val="156CDD"/>
                </a:solidFill>
                <a:latin typeface="Pretendard Regular"/>
              </a:rPr>
              <a:t> </a:t>
            </a:r>
            <a:r>
              <a:rPr lang="ko-KR" sz="2100" b="1" i="0" u="none" strike="noStrike" spc="-200">
                <a:solidFill>
                  <a:srgbClr val="156CDD"/>
                </a:solidFill>
                <a:ea typeface="Pretendard Regular"/>
              </a:rPr>
              <a:t>수강</a:t>
            </a:r>
            <a:r>
              <a:rPr lang="en-US" sz="2100" b="1" i="0" u="none" strike="noStrike" spc="-200">
                <a:solidFill>
                  <a:srgbClr val="156CDD"/>
                </a:solidFill>
                <a:latin typeface="Pretendard Regular"/>
              </a:rPr>
              <a:t> </a:t>
            </a:r>
            <a:r>
              <a:rPr lang="ko-KR" sz="2100" b="1" i="0" u="none" strike="noStrike" spc="-200">
                <a:solidFill>
                  <a:srgbClr val="156CDD"/>
                </a:solidFill>
                <a:ea typeface="Pretendard Regular"/>
              </a:rPr>
              <a:t>가이드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출석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확인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및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성적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열람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안내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Ⅴ</a:t>
              </a: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1DFCD-3CA1-42E2-8324-EC994FC737C2}"/>
              </a:ext>
            </a:extLst>
          </p:cNvPr>
          <p:cNvSpPr txBox="1"/>
          <p:nvPr/>
        </p:nvSpPr>
        <p:spPr>
          <a:xfrm>
            <a:off x="1963952" y="2292995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(2) 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성적 열람 안내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996809-A8BF-4B6D-9D14-12F04DDAF087}"/>
              </a:ext>
            </a:extLst>
          </p:cNvPr>
          <p:cNvSpPr/>
          <p:nvPr/>
        </p:nvSpPr>
        <p:spPr>
          <a:xfrm>
            <a:off x="5355324" y="3238500"/>
            <a:ext cx="893076" cy="190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9481B8A-8958-4501-BBAB-2DA6BD5CA8D8}"/>
              </a:ext>
            </a:extLst>
          </p:cNvPr>
          <p:cNvGrpSpPr/>
          <p:nvPr/>
        </p:nvGrpSpPr>
        <p:grpSpPr>
          <a:xfrm>
            <a:off x="1350274" y="2946404"/>
            <a:ext cx="15308051" cy="6464296"/>
            <a:chOff x="1913149" y="3114703"/>
            <a:chExt cx="15308051" cy="484255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BB44E17-77F4-421C-A2B3-DE4308843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59"/>
            <a:stretch/>
          </p:blipFill>
          <p:spPr>
            <a:xfrm>
              <a:off x="1913149" y="3114703"/>
              <a:ext cx="7487695" cy="484255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AFA0D48C-BD82-4401-9761-B26F0A4D32C0}"/>
                </a:ext>
              </a:extLst>
            </p:cNvPr>
            <p:cNvSpPr/>
            <p:nvPr/>
          </p:nvSpPr>
          <p:spPr>
            <a:xfrm>
              <a:off x="2438400" y="4150817"/>
              <a:ext cx="1717706" cy="99268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588D0E0-FB30-4BB8-8A8F-55BB3106D4AE}"/>
                </a:ext>
              </a:extLst>
            </p:cNvPr>
            <p:cNvSpPr/>
            <p:nvPr/>
          </p:nvSpPr>
          <p:spPr>
            <a:xfrm>
              <a:off x="2649553" y="4734972"/>
              <a:ext cx="779447" cy="3323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3865510-EE6B-4101-A986-FF95BC0DA327}"/>
                </a:ext>
              </a:extLst>
            </p:cNvPr>
            <p:cNvSpPr/>
            <p:nvPr/>
          </p:nvSpPr>
          <p:spPr>
            <a:xfrm>
              <a:off x="4879074" y="4465683"/>
              <a:ext cx="4521770" cy="23923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52B0ACE-FACE-4A85-8F0C-188E3EFCC502}"/>
                </a:ext>
              </a:extLst>
            </p:cNvPr>
            <p:cNvSpPr txBox="1"/>
            <p:nvPr/>
          </p:nvSpPr>
          <p:spPr>
            <a:xfrm>
              <a:off x="10101873" y="5661842"/>
              <a:ext cx="7119327" cy="952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13710"/>
                </a:lnSpc>
              </a:pP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성적은 총점 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백분위 환산 점수 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등급 등 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개의 항목으로 확인이 가능하며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성적 이의 신청은 강의계획서의 담당 교수님 연락처 또는 이메일을 참고하여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문의 하셔야 합니다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2000" b="1" spc="-100">
                <a:solidFill>
                  <a:srgbClr val="000000"/>
                </a:solidFill>
                <a:latin typeface="Pretendard SemiBold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D3E52B04-016F-43CB-A172-6E77F213E8D1}"/>
                </a:ext>
              </a:extLst>
            </p:cNvPr>
            <p:cNvSpPr txBox="1"/>
            <p:nvPr/>
          </p:nvSpPr>
          <p:spPr>
            <a:xfrm>
              <a:off x="9710382" y="4591050"/>
              <a:ext cx="7119327" cy="952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13710"/>
                </a:lnSpc>
              </a:pP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강의실 좌측 탭 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 [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성적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출석관리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 &gt; [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성적부</a:t>
              </a:r>
              <a:r>
                <a:rPr lang="en-US" altLang="ko-KR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 </a:t>
              </a:r>
              <a:r>
                <a:rPr lang="ko-KR" altLang="en-US" sz="2000" b="1" spc="-1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클릭</a:t>
              </a:r>
              <a:endParaRPr lang="en-US" altLang="ko-KR" sz="2000" b="1" spc="-100">
                <a:solidFill>
                  <a:srgbClr val="000000"/>
                </a:solidFill>
                <a:latin typeface="Pretendard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0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AI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튜터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및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AI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조교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활용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안내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Ⅵ.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7C26D-6E83-414A-9913-66068357FD25}"/>
              </a:ext>
            </a:extLst>
          </p:cNvPr>
          <p:cNvSpPr txBox="1"/>
          <p:nvPr/>
        </p:nvSpPr>
        <p:spPr>
          <a:xfrm>
            <a:off x="1963952" y="2320291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(1) AI 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튜터 활용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113A554-F7E1-426D-92BA-1ECF34CD4B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6790"/>
          <a:stretch/>
        </p:blipFill>
        <p:spPr>
          <a:xfrm>
            <a:off x="986052" y="3272791"/>
            <a:ext cx="7853148" cy="64032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267D7F9-D329-44DD-8E1B-469408EEFB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b="3827"/>
          <a:stretch/>
        </p:blipFill>
        <p:spPr>
          <a:xfrm>
            <a:off x="9448802" y="3272791"/>
            <a:ext cx="7569643" cy="64032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F36FA254-0B04-4E7E-AACF-3CAC3DB91BF0}"/>
              </a:ext>
            </a:extLst>
          </p:cNvPr>
          <p:cNvSpPr txBox="1"/>
          <p:nvPr/>
        </p:nvSpPr>
        <p:spPr>
          <a:xfrm>
            <a:off x="4419600" y="2181830"/>
            <a:ext cx="7101130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Chat GPT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기반의 채팅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 요약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번역 등을 언제 어디서나 학습에 필요한 도움을 실시간으로 제공하는 기능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7DF21855-D709-419F-A34C-37EC70D5FC98}"/>
              </a:ext>
            </a:extLst>
          </p:cNvPr>
          <p:cNvSpPr/>
          <p:nvPr/>
        </p:nvSpPr>
        <p:spPr>
          <a:xfrm>
            <a:off x="4191000" y="2320291"/>
            <a:ext cx="44904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55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AI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튜터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및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AI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조교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활용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안내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Ⅵ.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7C26D-6E83-414A-9913-66068357FD25}"/>
              </a:ext>
            </a:extLst>
          </p:cNvPr>
          <p:cNvSpPr txBox="1"/>
          <p:nvPr/>
        </p:nvSpPr>
        <p:spPr>
          <a:xfrm>
            <a:off x="1963952" y="2320291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(2) AI </a:t>
            </a:r>
            <a:r>
              <a:rPr lang="ko-KR" altLang="en-US" sz="2500" b="1" spc="-100">
                <a:solidFill>
                  <a:srgbClr val="4277E8"/>
                </a:solidFill>
                <a:latin typeface="Pretendard Medium"/>
              </a:rPr>
              <a:t>조교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 활용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F36FA254-0B04-4E7E-AACF-3CAC3DB91BF0}"/>
              </a:ext>
            </a:extLst>
          </p:cNvPr>
          <p:cNvSpPr txBox="1"/>
          <p:nvPr/>
        </p:nvSpPr>
        <p:spPr>
          <a:xfrm>
            <a:off x="4804769" y="2101497"/>
            <a:ext cx="8839200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LMS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내 강의실 에 설치되어 있는 챗봇으로 강의실에 업로드 된 자료를 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AI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가 학습하여 질문에 대한 응답과 추천 질문을 제공하는 기능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7DF21855-D709-419F-A34C-37EC70D5FC98}"/>
              </a:ext>
            </a:extLst>
          </p:cNvPr>
          <p:cNvSpPr/>
          <p:nvPr/>
        </p:nvSpPr>
        <p:spPr>
          <a:xfrm>
            <a:off x="4191000" y="2320291"/>
            <a:ext cx="44904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83AB20-5E9C-4902-B644-9456CD834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0" y="3196234"/>
            <a:ext cx="7304394" cy="62696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DE7822-F70C-40D7-B053-CD497F572F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87" y="3199077"/>
            <a:ext cx="7460120" cy="62696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214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8394700"/>
            <a:ext cx="169418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143000"/>
            <a:ext cx="16941800" cy="7188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457200"/>
            <a:ext cx="16992600" cy="1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00" y="1933433"/>
            <a:ext cx="3175000" cy="3175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46550" y="3857483"/>
            <a:ext cx="10045700" cy="300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2089"/>
              </a:lnSpc>
            </a:pPr>
            <a:r>
              <a:rPr lang="ko-KR" altLang="en-US" sz="9000" b="0" i="0" u="none" strike="noStrike" spc="-500">
                <a:solidFill>
                  <a:srgbClr val="545454"/>
                </a:solidFill>
                <a:ea typeface="Pretendard SemiBold"/>
              </a:rPr>
              <a:t>수고하셨습니다</a:t>
            </a:r>
            <a:r>
              <a:rPr lang="en-US" altLang="ko-KR" sz="9000" b="0" i="0" u="none" strike="noStrike" spc="-500">
                <a:solidFill>
                  <a:srgbClr val="545454"/>
                </a:solidFill>
                <a:ea typeface="Pretendard SemiBold"/>
              </a:rPr>
              <a:t>.</a:t>
            </a:r>
            <a:endParaRPr lang="ko-KR" sz="9000" b="0" i="0" u="none" strike="noStrike" spc="-500">
              <a:solidFill>
                <a:srgbClr val="545454"/>
              </a:solidFill>
              <a:ea typeface="Pretendard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31000" y="8826500"/>
            <a:ext cx="48768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>
                <a:solidFill>
                  <a:srgbClr val="FFFFFF"/>
                </a:solidFill>
                <a:ea typeface="Pretendard SemiBold"/>
              </a:rPr>
              <a:t>담당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SemiBold"/>
              </a:rPr>
              <a:t>  :  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Regular"/>
              </a:rPr>
              <a:t>  </a:t>
            </a:r>
            <a:r>
              <a:rPr lang="ko-KR" sz="1900" b="0" i="0" u="none" strike="noStrike" spc="-100">
                <a:solidFill>
                  <a:srgbClr val="FFFFFF"/>
                </a:solidFill>
                <a:ea typeface="Pretendard Regular"/>
              </a:rPr>
              <a:t>학사시스템팀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Regular"/>
              </a:rPr>
              <a:t>     </a:t>
            </a:r>
            <a:r>
              <a:rPr lang="ko-KR" sz="1900" b="0" i="0" u="none" strike="noStrike" spc="-100">
                <a:solidFill>
                  <a:srgbClr val="FFFFFF"/>
                </a:solidFill>
                <a:ea typeface="Pretendard Regular"/>
              </a:rPr>
              <a:t>ㅣ</a:t>
            </a:r>
            <a:r>
              <a:rPr lang="en-US" sz="1900" b="0" i="0" u="none" strike="noStrike" spc="-100">
                <a:solidFill>
                  <a:srgbClr val="FFFFFF"/>
                </a:solidFill>
                <a:latin typeface="Pretendard Regular"/>
              </a:rPr>
              <a:t>       063-219-5830,5832  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31100" y="647700"/>
            <a:ext cx="3238500" cy="29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 b="0" i="0" u="none" strike="noStrike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sz="1600" b="0" i="0" u="none" strike="noStrike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</p:spTree>
    <p:extLst>
      <p:ext uri="{BB962C8B-B14F-4D97-AF65-F5344CB8AC3E}">
        <p14:creationId xmlns:p14="http://schemas.microsoft.com/office/powerpoint/2010/main" val="22519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143000"/>
            <a:ext cx="16941800" cy="850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7200"/>
            <a:ext cx="16992600" cy="12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31100" y="647700"/>
            <a:ext cx="3238500" cy="29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 b="0" i="0" u="none" strike="noStrike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sz="1600" b="0" i="0" u="none" strike="noStrike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21300" y="1961864"/>
            <a:ext cx="7658100" cy="170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1300"/>
              </a:lnSpc>
            </a:pPr>
            <a:r>
              <a:rPr lang="en-US" sz="9500" b="0" i="0" u="none" strike="noStrike" spc="-500">
                <a:solidFill>
                  <a:srgbClr val="4277E8"/>
                </a:solidFill>
                <a:latin typeface="Pretendard SemiBold"/>
              </a:rPr>
              <a:t> CONTENTS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FE85261-979E-473E-832E-5001747D4FFB}"/>
              </a:ext>
            </a:extLst>
          </p:cNvPr>
          <p:cNvGrpSpPr/>
          <p:nvPr/>
        </p:nvGrpSpPr>
        <p:grpSpPr>
          <a:xfrm>
            <a:off x="5867400" y="3632200"/>
            <a:ext cx="6477000" cy="762000"/>
            <a:chOff x="5930900" y="4025900"/>
            <a:chExt cx="6477000" cy="762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184900" y="4775200"/>
              <a:ext cx="6159500" cy="1270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930900" y="4025900"/>
              <a:ext cx="635000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1300"/>
                </a:lnSpc>
              </a:pPr>
              <a:r>
                <a:rPr lang="en-US" sz="3000" b="0" i="0" u="none" strike="noStrike">
                  <a:solidFill>
                    <a:srgbClr val="4277E8"/>
                  </a:solidFill>
                  <a:latin typeface="Pretendard SemiBold"/>
                </a:rPr>
                <a:t>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731000" y="4051300"/>
              <a:ext cx="5676900" cy="43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JST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공유대학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학습관리시스템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(LMS)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접속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안내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CFABDE0-42BF-412D-B3EF-41804A62089C}"/>
              </a:ext>
            </a:extLst>
          </p:cNvPr>
          <p:cNvGrpSpPr/>
          <p:nvPr/>
        </p:nvGrpSpPr>
        <p:grpSpPr>
          <a:xfrm>
            <a:off x="5867400" y="4654549"/>
            <a:ext cx="6413500" cy="749300"/>
            <a:chOff x="5930900" y="5080000"/>
            <a:chExt cx="6413500" cy="7493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184900" y="5816600"/>
              <a:ext cx="6159500" cy="127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930900" y="5080000"/>
              <a:ext cx="635000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1300"/>
                </a:lnSpc>
              </a:pPr>
              <a:r>
                <a:rPr lang="en-US" sz="3000" b="0" i="0" u="none" strike="noStrike">
                  <a:solidFill>
                    <a:srgbClr val="4277E8"/>
                  </a:solidFill>
                  <a:latin typeface="Pretendard SemiBold"/>
                </a:rPr>
                <a:t>02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731000" y="5092700"/>
              <a:ext cx="4203700" cy="43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ko-KR" altLang="en-US" sz="2500" b="0" i="0" u="none" strike="noStrike" spc="-100">
                  <a:solidFill>
                    <a:srgbClr val="4277E8"/>
                  </a:solidFill>
                  <a:ea typeface="Pretendard Medium"/>
                </a:rPr>
                <a:t>학습관리시스템</a:t>
              </a:r>
              <a:r>
                <a:rPr lang="en-US" alt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(LMS) </a:t>
              </a:r>
              <a:r>
                <a:rPr lang="ko-KR" altLang="en-US" sz="2500" b="0" i="0" u="none" strike="noStrike" spc="-100">
                  <a:solidFill>
                    <a:srgbClr val="4277E8"/>
                  </a:solidFill>
                  <a:ea typeface="Pretendard Medium"/>
                </a:rPr>
                <a:t>대시보드 소개</a:t>
              </a:r>
              <a:endParaRPr lang="ko-KR" sz="2500" b="0" i="0" u="none" strike="noStrike" spc="-100">
                <a:solidFill>
                  <a:srgbClr val="4277E8"/>
                </a:solidFill>
                <a:ea typeface="Pretendard Medium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515638A-7CCF-4DFF-8717-D3ACBFBD34C7}"/>
              </a:ext>
            </a:extLst>
          </p:cNvPr>
          <p:cNvGrpSpPr/>
          <p:nvPr/>
        </p:nvGrpSpPr>
        <p:grpSpPr>
          <a:xfrm>
            <a:off x="5866263" y="5658040"/>
            <a:ext cx="6413500" cy="774700"/>
            <a:chOff x="5930900" y="6108700"/>
            <a:chExt cx="6413500" cy="7747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184900" y="6870700"/>
              <a:ext cx="6159500" cy="127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930900" y="6108700"/>
              <a:ext cx="635000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1300"/>
                </a:lnSpc>
              </a:pPr>
              <a:r>
                <a:rPr lang="en-US" sz="3000" b="0" i="0" u="none" strike="noStrike">
                  <a:solidFill>
                    <a:srgbClr val="4277E8"/>
                  </a:solidFill>
                  <a:latin typeface="Pretendard SemiBold"/>
                </a:rPr>
                <a:t>03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731000" y="6134100"/>
              <a:ext cx="5384800" cy="43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ko-KR" altLang="en-US" sz="2500" b="0" i="0" u="none" strike="noStrike" spc="-100">
                  <a:solidFill>
                    <a:srgbClr val="4277E8"/>
                  </a:solidFill>
                  <a:ea typeface="Pretendard Medium"/>
                </a:rPr>
                <a:t>주차 별 강의 수강 및 과제</a:t>
              </a:r>
              <a:r>
                <a:rPr lang="en-US" alt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, </a:t>
              </a:r>
              <a:r>
                <a:rPr lang="ko-KR" altLang="en-US" sz="2500" b="0" i="0" u="none" strike="noStrike" spc="-100">
                  <a:solidFill>
                    <a:srgbClr val="4277E8"/>
                  </a:solidFill>
                  <a:ea typeface="Pretendard Medium"/>
                </a:rPr>
                <a:t>퀴즈 응시 방법 안내</a:t>
              </a:r>
              <a:endParaRPr lang="ko-KR" sz="2500" b="0" i="0" u="none" strike="noStrike" spc="-100">
                <a:solidFill>
                  <a:srgbClr val="4277E8"/>
                </a:solidFill>
                <a:ea typeface="Pretendard Medium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45FFB10-93D9-4AFE-8FE7-B9C7495D5833}"/>
              </a:ext>
            </a:extLst>
          </p:cNvPr>
          <p:cNvGrpSpPr/>
          <p:nvPr/>
        </p:nvGrpSpPr>
        <p:grpSpPr>
          <a:xfrm>
            <a:off x="5866263" y="6633004"/>
            <a:ext cx="6413500" cy="736600"/>
            <a:chOff x="5930900" y="7150100"/>
            <a:chExt cx="6413500" cy="7366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184900" y="7874000"/>
              <a:ext cx="6159500" cy="127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930900" y="7150100"/>
              <a:ext cx="635000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1300"/>
                </a:lnSpc>
              </a:pPr>
              <a:r>
                <a:rPr lang="en-US" sz="3000" b="0" i="0" u="none" strike="noStrike">
                  <a:solidFill>
                    <a:srgbClr val="4277E8"/>
                  </a:solidFill>
                  <a:latin typeface="Pretendard SemiBold"/>
                </a:rPr>
                <a:t>04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731000" y="7162800"/>
              <a:ext cx="4203700" cy="43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ko-KR" altLang="en-US" sz="2500" b="0" i="0" u="none" strike="noStrike" spc="-100">
                  <a:solidFill>
                    <a:srgbClr val="4277E8"/>
                  </a:solidFill>
                  <a:ea typeface="Pretendard Medium"/>
                </a:rPr>
                <a:t>공지사항 및 </a:t>
              </a:r>
              <a:r>
                <a:rPr lang="en-US" alt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Q&amp;A </a:t>
              </a:r>
              <a:r>
                <a:rPr lang="ko-KR" altLang="en-US" sz="2500" b="0" i="0" u="none" strike="noStrike" spc="-100">
                  <a:solidFill>
                    <a:srgbClr val="4277E8"/>
                  </a:solidFill>
                  <a:ea typeface="Pretendard Medium"/>
                </a:rPr>
                <a:t>게시판 활용 안내</a:t>
              </a:r>
              <a:endParaRPr lang="ko-KR" sz="2500" b="0" i="0" u="none" strike="noStrike" spc="-100">
                <a:solidFill>
                  <a:srgbClr val="4277E8"/>
                </a:solidFill>
                <a:ea typeface="Pretendard Medium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117040" y="9245599"/>
            <a:ext cx="6159500" cy="127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863040" y="8559800"/>
            <a:ext cx="6350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1300"/>
              </a:lnSpc>
            </a:pPr>
            <a:r>
              <a:rPr lang="en-US" sz="3000" b="0" i="0" u="none" strike="noStrike">
                <a:solidFill>
                  <a:srgbClr val="4277E8"/>
                </a:solidFill>
                <a:latin typeface="Pretendard Semi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63140" y="8585200"/>
            <a:ext cx="42037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0" i="0" u="none" strike="noStrike" spc="-100">
                <a:solidFill>
                  <a:srgbClr val="4277E8"/>
                </a:solidFill>
                <a:latin typeface="Pretendard Medium"/>
              </a:rPr>
              <a:t>AI</a:t>
            </a:r>
            <a:r>
              <a:rPr lang="ko-KR" sz="2500" b="0" i="0" u="none" strike="noStrike" spc="-100">
                <a:solidFill>
                  <a:srgbClr val="4277E8"/>
                </a:solidFill>
                <a:ea typeface="Pretendard Medium"/>
              </a:rPr>
              <a:t>튜터</a:t>
            </a:r>
            <a:r>
              <a:rPr lang="en-US" sz="2500" b="0" i="0" u="none" strike="noStrike" spc="-100">
                <a:solidFill>
                  <a:srgbClr val="4277E8"/>
                </a:solidFill>
                <a:latin typeface="Pretendard Medium"/>
              </a:rPr>
              <a:t> </a:t>
            </a:r>
            <a:r>
              <a:rPr lang="ko-KR" sz="2500" b="0" i="0" u="none" strike="noStrike" spc="-100">
                <a:solidFill>
                  <a:srgbClr val="4277E8"/>
                </a:solidFill>
                <a:ea typeface="Pretendard Medium"/>
              </a:rPr>
              <a:t>및</a:t>
            </a:r>
            <a:r>
              <a:rPr lang="en-US" sz="2500" b="0" i="0" u="none" strike="noStrike" spc="-100">
                <a:solidFill>
                  <a:srgbClr val="4277E8"/>
                </a:solidFill>
                <a:latin typeface="Pretendard Medium"/>
              </a:rPr>
              <a:t> AI</a:t>
            </a:r>
            <a:r>
              <a:rPr lang="ko-KR" sz="2500" b="0" i="0" u="none" strike="noStrike" spc="-100">
                <a:solidFill>
                  <a:srgbClr val="4277E8"/>
                </a:solidFill>
                <a:ea typeface="Pretendard Medium"/>
              </a:rPr>
              <a:t>조교</a:t>
            </a:r>
            <a:r>
              <a:rPr lang="en-US" sz="2500" b="0" i="0" u="none" strike="noStrike" spc="-100">
                <a:solidFill>
                  <a:srgbClr val="4277E8"/>
                </a:solidFill>
                <a:latin typeface="Pretendard Medium"/>
              </a:rPr>
              <a:t> </a:t>
            </a:r>
            <a:r>
              <a:rPr lang="ko-KR" sz="2500" b="0" i="0" u="none" strike="noStrike" spc="-100">
                <a:solidFill>
                  <a:srgbClr val="4277E8"/>
                </a:solidFill>
                <a:ea typeface="Pretendard Medium"/>
              </a:rPr>
              <a:t>활용</a:t>
            </a:r>
            <a:r>
              <a:rPr lang="en-US" sz="2500" b="0" i="0" u="none" strike="noStrike" spc="-100">
                <a:solidFill>
                  <a:srgbClr val="4277E8"/>
                </a:solidFill>
                <a:latin typeface="Pretendard Medium"/>
              </a:rPr>
              <a:t> </a:t>
            </a:r>
            <a:r>
              <a:rPr lang="ko-KR" sz="2500" b="0" i="0" u="none" strike="noStrike" spc="-100">
                <a:solidFill>
                  <a:srgbClr val="4277E8"/>
                </a:solidFill>
                <a:ea typeface="Pretendard Medium"/>
              </a:rPr>
              <a:t>안내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639C994-73D9-45E3-819B-46CA8755907F}"/>
              </a:ext>
            </a:extLst>
          </p:cNvPr>
          <p:cNvGrpSpPr/>
          <p:nvPr/>
        </p:nvGrpSpPr>
        <p:grpSpPr>
          <a:xfrm>
            <a:off x="5863040" y="7588914"/>
            <a:ext cx="6413500" cy="736600"/>
            <a:chOff x="-1092200" y="2157673"/>
            <a:chExt cx="6413500" cy="736600"/>
          </a:xfrm>
        </p:grpSpPr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2BDC1979-6E79-4556-8B14-01FECADF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-838200" y="2881573"/>
              <a:ext cx="6159500" cy="12700"/>
            </a:xfrm>
            <a:prstGeom prst="rect">
              <a:avLst/>
            </a:prstGeom>
          </p:spPr>
        </p:pic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B247CC59-B263-4E77-AE8E-EF75CD42D0DE}"/>
                </a:ext>
              </a:extLst>
            </p:cNvPr>
            <p:cNvSpPr txBox="1"/>
            <p:nvPr/>
          </p:nvSpPr>
          <p:spPr>
            <a:xfrm>
              <a:off x="-1092200" y="2157673"/>
              <a:ext cx="635000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1300"/>
                </a:lnSpc>
              </a:pPr>
              <a:r>
                <a:rPr lang="en-US" sz="3000" b="0" i="0" u="none" strike="noStrike">
                  <a:solidFill>
                    <a:srgbClr val="4277E8"/>
                  </a:solidFill>
                  <a:latin typeface="Pretendard SemiBold"/>
                </a:rPr>
                <a:t>05</a:t>
              </a:r>
            </a:p>
          </p:txBody>
        </p: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B0ECD655-940B-46A7-B34A-7ADFFA886DB6}"/>
                </a:ext>
              </a:extLst>
            </p:cNvPr>
            <p:cNvSpPr txBox="1"/>
            <p:nvPr/>
          </p:nvSpPr>
          <p:spPr>
            <a:xfrm>
              <a:off x="-292100" y="2170373"/>
              <a:ext cx="4203700" cy="43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출석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확인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및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성적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열람</a:t>
              </a:r>
              <a:r>
                <a:rPr lang="en-US" sz="2500" b="0" i="0" u="none" strike="noStrike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sz="2500" b="0" i="0" u="none" strike="noStrike" spc="-100">
                  <a:solidFill>
                    <a:srgbClr val="4277E8"/>
                  </a:solidFill>
                  <a:ea typeface="Pretendard Medium"/>
                </a:rPr>
                <a:t>안내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143000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7200"/>
            <a:ext cx="16992600" cy="12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31100" y="647700"/>
            <a:ext cx="3238500" cy="29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 b="0" i="0" u="none" strike="noStrike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sz="1600" b="0" i="0" u="none" strike="noStrike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512" y="2463799"/>
            <a:ext cx="13639800" cy="6426199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C8480AB8-F2A7-424F-BD22-0E65EEE03C6A}"/>
              </a:ext>
            </a:extLst>
          </p:cNvPr>
          <p:cNvGrpSpPr/>
          <p:nvPr/>
        </p:nvGrpSpPr>
        <p:grpSpPr>
          <a:xfrm>
            <a:off x="2366748" y="9016996"/>
            <a:ext cx="14363700" cy="952500"/>
            <a:chOff x="2730500" y="8483600"/>
            <a:chExt cx="14363700" cy="952500"/>
          </a:xfrm>
        </p:grpSpPr>
        <p:sp>
          <p:nvSpPr>
            <p:cNvPr id="10" name="TextBox 10"/>
            <p:cNvSpPr txBox="1"/>
            <p:nvPr/>
          </p:nvSpPr>
          <p:spPr>
            <a:xfrm>
              <a:off x="2730500" y="8483600"/>
              <a:ext cx="5143500" cy="952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en-US" sz="2700" b="0" i="0" u="none" strike="noStrike" spc="-100">
                  <a:solidFill>
                    <a:srgbClr val="000000"/>
                  </a:solidFill>
                  <a:ea typeface="Pretendard SemiBold"/>
                </a:rPr>
                <a:t>●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접속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방법</a:t>
              </a:r>
            </a:p>
            <a:p>
              <a:pPr lvl="0" algn="l">
                <a:lnSpc>
                  <a:spcPct val="113710"/>
                </a:lnSpc>
              </a:pP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    - lms.jst.ac.kr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도메인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입력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및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접속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343900" y="8483600"/>
              <a:ext cx="8750300" cy="952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3710"/>
                </a:lnSpc>
              </a:pPr>
              <a:r>
                <a:rPr lang="en-US" sz="2700" b="0" i="0" u="none" strike="noStrike" spc="-100">
                  <a:solidFill>
                    <a:srgbClr val="000000"/>
                  </a:solidFill>
                  <a:ea typeface="Pretendard SemiBold"/>
                </a:rPr>
                <a:t>●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로그인</a:t>
              </a:r>
            </a:p>
            <a:p>
              <a:pPr lvl="0" algn="l">
                <a:lnSpc>
                  <a:spcPct val="113710"/>
                </a:lnSpc>
              </a:pP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    -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좌측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탭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에서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소속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대학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선택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및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소속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대학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계정으로</a:t>
              </a:r>
              <a:r>
                <a:rPr lang="en-US" sz="2700" b="0" i="0" u="none" strike="noStrike" spc="-100">
                  <a:solidFill>
                    <a:srgbClr val="000000"/>
                  </a:solidFill>
                  <a:latin typeface="Pretendard SemiBold"/>
                </a:rPr>
                <a:t> </a:t>
              </a:r>
              <a:r>
                <a:rPr lang="ko-KR" sz="2700" b="0" i="0" u="none" strike="noStrike" spc="-100">
                  <a:solidFill>
                    <a:srgbClr val="000000"/>
                  </a:solidFill>
                  <a:ea typeface="Pretendard SemiBold"/>
                </a:rPr>
                <a:t>로그인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7869429-3847-489A-867D-834CD21787A9}"/>
              </a:ext>
            </a:extLst>
          </p:cNvPr>
          <p:cNvSpPr/>
          <p:nvPr/>
        </p:nvSpPr>
        <p:spPr>
          <a:xfrm>
            <a:off x="2366748" y="2459394"/>
            <a:ext cx="2151986" cy="1714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위쪽 13">
            <a:extLst>
              <a:ext uri="{FF2B5EF4-FFF2-40B4-BE49-F238E27FC236}">
                <a16:creationId xmlns:a16="http://schemas.microsoft.com/office/drawing/2014/main" id="{E30E9B12-AAF9-4814-B9FA-6E2561192984}"/>
              </a:ext>
            </a:extLst>
          </p:cNvPr>
          <p:cNvSpPr/>
          <p:nvPr/>
        </p:nvSpPr>
        <p:spPr>
          <a:xfrm rot="18021617">
            <a:off x="4683654" y="3124904"/>
            <a:ext cx="840076" cy="912094"/>
          </a:xfrm>
          <a:prstGeom prst="upArrow">
            <a:avLst>
              <a:gd name="adj1" fmla="val 50000"/>
              <a:gd name="adj2" fmla="val 542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6CA4D7C-9C43-44D7-84E7-59FE5A3513BC}"/>
              </a:ext>
            </a:extLst>
          </p:cNvPr>
          <p:cNvGrpSpPr/>
          <p:nvPr/>
        </p:nvGrpSpPr>
        <p:grpSpPr>
          <a:xfrm>
            <a:off x="990600" y="1320799"/>
            <a:ext cx="10071100" cy="939800"/>
            <a:chOff x="2120900" y="1727200"/>
            <a:chExt cx="10071100" cy="939800"/>
          </a:xfrm>
        </p:grpSpPr>
        <p:sp>
          <p:nvSpPr>
            <p:cNvPr id="6" name="TextBox 6"/>
            <p:cNvSpPr txBox="1"/>
            <p:nvPr/>
          </p:nvSpPr>
          <p:spPr>
            <a:xfrm>
              <a:off x="2959100" y="1727200"/>
              <a:ext cx="9232900" cy="939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9600"/>
                </a:lnSpc>
              </a:pPr>
              <a:r>
                <a:rPr lang="en-US" sz="5300" b="0" i="0" u="none" strike="noStrike" spc="-300">
                  <a:solidFill>
                    <a:srgbClr val="4277E8"/>
                  </a:solidFill>
                  <a:latin typeface="Pretendard SemiBold"/>
                </a:rPr>
                <a:t> </a:t>
              </a:r>
              <a:r>
                <a:rPr lang="ko-KR" sz="5300" b="0" i="0" u="none" strike="noStrike" spc="-300">
                  <a:solidFill>
                    <a:srgbClr val="4277E8"/>
                  </a:solidFill>
                  <a:ea typeface="Pretendard SemiBold"/>
                </a:rPr>
                <a:t>학습관리시스템</a:t>
              </a:r>
              <a:r>
                <a:rPr lang="en-US" sz="5300" b="0" i="0" u="none" strike="noStrike" spc="-300">
                  <a:solidFill>
                    <a:srgbClr val="4277E8"/>
                  </a:solidFill>
                  <a:latin typeface="Pretendard SemiBold"/>
                </a:rPr>
                <a:t>(LMS) </a:t>
              </a:r>
              <a:r>
                <a:rPr lang="ko-KR" sz="5300" b="0" i="0" u="none" strike="noStrike" spc="-300">
                  <a:solidFill>
                    <a:srgbClr val="4277E8"/>
                  </a:solidFill>
                  <a:ea typeface="Pretendard SemiBold"/>
                </a:rPr>
                <a:t>접속</a:t>
              </a:r>
              <a:r>
                <a:rPr lang="en-US" sz="5300" b="0" i="0" u="none" strike="noStrike" spc="-300">
                  <a:solidFill>
                    <a:srgbClr val="4277E8"/>
                  </a:solidFill>
                  <a:latin typeface="Pretendard SemiBold"/>
                </a:rPr>
                <a:t> </a:t>
              </a:r>
              <a:r>
                <a:rPr lang="ko-KR" sz="5300" b="0" i="0" u="none" strike="noStrike" spc="-300">
                  <a:solidFill>
                    <a:srgbClr val="4277E8"/>
                  </a:solidFill>
                  <a:ea typeface="Pretendard SemiBold"/>
                </a:rPr>
                <a:t>안내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FD5DF96-9F6E-4802-99C3-00BAAB2A7E72}"/>
                </a:ext>
              </a:extLst>
            </p:cNvPr>
            <p:cNvSpPr txBox="1"/>
            <p:nvPr/>
          </p:nvSpPr>
          <p:spPr>
            <a:xfrm>
              <a:off x="2120900" y="2026312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Ⅰ.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143000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7200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31100" y="647700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90600" y="1308100"/>
            <a:ext cx="10223500" cy="889000"/>
            <a:chOff x="1981200" y="1752600"/>
            <a:chExt cx="102235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92456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99600"/>
                </a:lnSpc>
              </a:pPr>
              <a:r>
                <a:rPr lang="ko-KR" altLang="en-US" sz="5300" b="0" i="0" u="none" strike="noStrike" spc="-300">
                  <a:solidFill>
                    <a:srgbClr val="4277E8"/>
                  </a:solidFill>
                  <a:ea typeface="Pretendard SemiBold"/>
                </a:rPr>
                <a:t>학습관리시스템</a:t>
              </a:r>
              <a:r>
                <a:rPr lang="en-US" altLang="ko-KR" sz="5300" b="0" i="0" u="none" strike="noStrike" spc="-300">
                  <a:solidFill>
                    <a:srgbClr val="4277E8"/>
                  </a:solidFill>
                  <a:ea typeface="Pretendard SemiBold"/>
                </a:rPr>
                <a:t>(LMS) </a:t>
              </a:r>
              <a:r>
                <a:rPr lang="ko-KR" altLang="en-US" sz="5300" b="0" i="0" u="none" strike="noStrike" spc="-300">
                  <a:solidFill>
                    <a:srgbClr val="4277E8"/>
                  </a:solidFill>
                  <a:ea typeface="Pretendard SemiBold"/>
                </a:rPr>
                <a:t>대시보드 소개</a:t>
              </a:r>
              <a:endParaRPr lang="ko-KR" sz="5300" b="0" i="0" u="none" strike="noStrike" spc="-300">
                <a:solidFill>
                  <a:srgbClr val="4277E8"/>
                </a:solidFill>
                <a:ea typeface="Pretendard SemiBold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Ⅱ.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C9320885-1A21-4001-8D35-A9284E906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520947"/>
            <a:ext cx="9372600" cy="711068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62E58AF-354F-4D61-BC4F-9508A2B6A9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30" b="48578"/>
          <a:stretch/>
        </p:blipFill>
        <p:spPr>
          <a:xfrm>
            <a:off x="10864850" y="2870200"/>
            <a:ext cx="6477000" cy="26878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C462A31-8270-4464-A8E3-FE08A98E6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4100" y="5331820"/>
            <a:ext cx="5854700" cy="13797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2" y="107950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주차 별 강의 수강 및 과제</a:t>
              </a:r>
              <a:r>
                <a:rPr lang="en-US" altLang="ko-KR" sz="5400" spc="-100">
                  <a:solidFill>
                    <a:srgbClr val="4277E8"/>
                  </a:solidFill>
                  <a:ea typeface="Pretendard Medium"/>
                </a:rPr>
                <a:t>, </a:t>
              </a: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퀴즈 응시 방법 안내</a:t>
              </a:r>
              <a:endParaRPr lang="ko-KR" altLang="ko-KR" sz="5400" spc="-100">
                <a:solidFill>
                  <a:srgbClr val="4277E8"/>
                </a:solidFill>
                <a:ea typeface="Pretendard Medium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Ⅲ</a:t>
              </a: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C30B6F7-982F-4BF4-8185-F1C9C983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52" y="2749554"/>
            <a:ext cx="16078200" cy="6699253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ko-KR" altLang="en-US" sz="2300" b="1" i="0" u="none" strike="noStrike" spc="-100">
                <a:solidFill>
                  <a:srgbClr val="000000"/>
                </a:solidFill>
                <a:latin typeface="Pretendard SemiBold"/>
              </a:rPr>
              <a:t>강의실에 등록된 이러닝 콘텐츠를 클릭하여 이용</a:t>
            </a:r>
            <a:r>
              <a:rPr lang="en-US" altLang="ko-KR" sz="2300" b="1" i="0" u="none" strike="noStrike" spc="-100">
                <a:solidFill>
                  <a:srgbClr val="000000"/>
                </a:solidFill>
                <a:latin typeface="Pretendard SemiBold"/>
              </a:rPr>
              <a:t>(</a:t>
            </a:r>
            <a:r>
              <a:rPr lang="ko-KR" altLang="en-US" sz="2300" b="1" i="0" u="none" strike="noStrike" spc="-100">
                <a:solidFill>
                  <a:srgbClr val="000000"/>
                </a:solidFill>
                <a:latin typeface="Pretendard SemiBold"/>
              </a:rPr>
              <a:t>접근</a:t>
            </a:r>
            <a:r>
              <a:rPr lang="en-US" altLang="ko-KR" sz="2300" b="1" i="0" u="none" strike="noStrike" spc="-100">
                <a:solidFill>
                  <a:srgbClr val="000000"/>
                </a:solidFill>
                <a:latin typeface="Pretendard SemiBold"/>
              </a:rPr>
              <a:t>)</a:t>
            </a:r>
            <a:r>
              <a:rPr lang="ko-KR" altLang="en-US" sz="2300" b="1" i="0" u="none" strike="noStrike" spc="-100">
                <a:solidFill>
                  <a:srgbClr val="000000"/>
                </a:solidFill>
                <a:latin typeface="Pretendard SemiBold"/>
              </a:rPr>
              <a:t>할 수 있습니다</a:t>
            </a:r>
            <a:r>
              <a:rPr lang="en-US" altLang="ko-KR" sz="2300" b="1" i="0" u="none" strike="noStrike" spc="-100">
                <a:solidFill>
                  <a:srgbClr val="000000"/>
                </a:solidFill>
                <a:latin typeface="Pretendard SemiBold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BC3DD-29DF-4787-9AEF-547D2E55C39A}"/>
              </a:ext>
            </a:extLst>
          </p:cNvPr>
          <p:cNvSpPr txBox="1"/>
          <p:nvPr/>
        </p:nvSpPr>
        <p:spPr>
          <a:xfrm>
            <a:off x="1963952" y="2317754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(1) 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주차 별 강의 수강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9B967A6D-40A9-4850-88D0-15686D3BFA67}"/>
              </a:ext>
            </a:extLst>
          </p:cNvPr>
          <p:cNvSpPr/>
          <p:nvPr/>
        </p:nvSpPr>
        <p:spPr>
          <a:xfrm>
            <a:off x="4876800" y="2336425"/>
            <a:ext cx="304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6E9CA5F-A42D-47A9-80AE-9F14A9DBC0B7}"/>
              </a:ext>
            </a:extLst>
          </p:cNvPr>
          <p:cNvSpPr/>
          <p:nvPr/>
        </p:nvSpPr>
        <p:spPr>
          <a:xfrm>
            <a:off x="3646702" y="4018318"/>
            <a:ext cx="36703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A9C7700-EC06-43CC-9960-5118EBB736F5}"/>
              </a:ext>
            </a:extLst>
          </p:cNvPr>
          <p:cNvSpPr txBox="1"/>
          <p:nvPr/>
        </p:nvSpPr>
        <p:spPr>
          <a:xfrm>
            <a:off x="6514531" y="3115618"/>
            <a:ext cx="6553200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매 주차 출석 인정 기간은 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7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일이며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 </a:t>
            </a:r>
          </a:p>
          <a:p>
            <a:pPr lvl="0" algn="l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1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주차 및 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6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주차에는 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2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주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(14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일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)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동안 인정 기간이 적용됩니다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.</a:t>
            </a:r>
            <a:endParaRPr lang="en-US" altLang="ko-KR" sz="20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C4EFE55-CBC0-436A-BB9C-4ADCC357D064}"/>
              </a:ext>
            </a:extLst>
          </p:cNvPr>
          <p:cNvCxnSpPr>
            <a:endCxn id="20" idx="1"/>
          </p:cNvCxnSpPr>
          <p:nvPr/>
        </p:nvCxnSpPr>
        <p:spPr>
          <a:xfrm flipV="1">
            <a:off x="5467067" y="3591868"/>
            <a:ext cx="1047464" cy="409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">
            <a:extLst>
              <a:ext uri="{FF2B5EF4-FFF2-40B4-BE49-F238E27FC236}">
                <a16:creationId xmlns:a16="http://schemas.microsoft.com/office/drawing/2014/main" id="{58AB009B-6A01-4DEF-A66E-26BB9886CADA}"/>
              </a:ext>
            </a:extLst>
          </p:cNvPr>
          <p:cNvSpPr txBox="1"/>
          <p:nvPr/>
        </p:nvSpPr>
        <p:spPr>
          <a:xfrm>
            <a:off x="827396" y="6234084"/>
            <a:ext cx="7767473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altLang="ko-KR" sz="2000" b="1" i="0" u="none" strike="noStrike" spc="-100">
                <a:solidFill>
                  <a:srgbClr val="000000"/>
                </a:solidFill>
                <a:latin typeface="Pretendard SemiBold"/>
              </a:rPr>
              <a:t>※ </a:t>
            </a:r>
            <a:r>
              <a:rPr lang="ko-KR" altLang="en-US" sz="2000" b="1" i="0" u="none" strike="noStrike" spc="-100">
                <a:solidFill>
                  <a:srgbClr val="000000"/>
                </a:solidFill>
                <a:latin typeface="Pretendard SemiBold"/>
              </a:rPr>
              <a:t>주의사항</a:t>
            </a:r>
            <a:endParaRPr lang="en-US" altLang="ko-KR" sz="2000" b="1" i="0" u="none" strike="noStrike" spc="-100">
              <a:solidFill>
                <a:srgbClr val="000000"/>
              </a:solidFill>
              <a:latin typeface="Pretendard SemiBold"/>
            </a:endParaRPr>
          </a:p>
          <a:p>
            <a:pPr marL="342900" lvl="0" indent="-342900" algn="l">
              <a:lnSpc>
                <a:spcPct val="150000"/>
              </a:lnSpc>
              <a:buFontTx/>
              <a:buChar char="-"/>
            </a:pPr>
            <a:r>
              <a:rPr lang="ko-KR" altLang="en-US" sz="2000" b="1" i="0" u="none" strike="noStrike" spc="-100">
                <a:solidFill>
                  <a:srgbClr val="000000"/>
                </a:solidFill>
                <a:latin typeface="Pretendard SemiBold"/>
              </a:rPr>
              <a:t>학습 완료 후 창을 완전히 닫아야 정상적으로 학습 기록이 저장됩니다</a:t>
            </a:r>
            <a:r>
              <a:rPr lang="en-US" altLang="ko-KR" sz="2000" b="1" i="0" u="none" strike="noStrike" spc="-100">
                <a:solidFill>
                  <a:srgbClr val="000000"/>
                </a:solidFill>
                <a:latin typeface="Pretendard SemiBold"/>
              </a:rPr>
              <a:t>.</a:t>
            </a:r>
          </a:p>
          <a:p>
            <a:pPr marL="342900" lvl="0" indent="-342900" algn="l">
              <a:lnSpc>
                <a:spcPct val="150000"/>
              </a:lnSpc>
              <a:buFontTx/>
              <a:buChar char="-"/>
            </a:pP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동시에 여러 영상을 재생할 경우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학습 로그 기록이 쌓이지 않아 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  <a:p>
            <a:pPr lvl="0" algn="l">
              <a:lnSpc>
                <a:spcPct val="15000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       결석 처리가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될 수 있습니다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.</a:t>
            </a:r>
          </a:p>
          <a:p>
            <a:pPr marL="342900" lvl="0" indent="-342900" algn="l">
              <a:lnSpc>
                <a:spcPct val="150000"/>
              </a:lnSpc>
              <a:buFontTx/>
              <a:buChar char="-"/>
            </a:pP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출석 인정기간 이후에도 복습할 수 있습니다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.(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출석 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X)</a:t>
            </a:r>
          </a:p>
        </p:txBody>
      </p:sp>
    </p:spTree>
    <p:extLst>
      <p:ext uri="{BB962C8B-B14F-4D97-AF65-F5344CB8AC3E}">
        <p14:creationId xmlns:p14="http://schemas.microsoft.com/office/powerpoint/2010/main" val="168568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주차 별 강의 수강 및 과제</a:t>
              </a:r>
              <a:r>
                <a:rPr lang="en-US" altLang="ko-KR" sz="5400" spc="-100">
                  <a:solidFill>
                    <a:srgbClr val="4277E8"/>
                  </a:solidFill>
                  <a:ea typeface="Pretendard Medium"/>
                </a:rPr>
                <a:t>, </a:t>
              </a: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퀴즈 응시 방법 안내</a:t>
              </a:r>
              <a:endParaRPr lang="ko-KR" altLang="ko-KR" sz="5400" spc="-100">
                <a:solidFill>
                  <a:srgbClr val="4277E8"/>
                </a:solidFill>
                <a:ea typeface="Pretendard Medium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Ⅲ</a:t>
              </a: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BC3DD-29DF-4787-9AEF-547D2E55C39A}"/>
              </a:ext>
            </a:extLst>
          </p:cNvPr>
          <p:cNvSpPr txBox="1"/>
          <p:nvPr/>
        </p:nvSpPr>
        <p:spPr>
          <a:xfrm>
            <a:off x="1963952" y="2317754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(2) 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과제 제출 방법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FC1918F-0508-4308-986D-512DCEFD1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28" y="2867550"/>
            <a:ext cx="12895048" cy="5534797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D7279BCB-335C-4A1C-9F33-2517501329CC}"/>
              </a:ext>
            </a:extLst>
          </p:cNvPr>
          <p:cNvSpPr txBox="1"/>
          <p:nvPr/>
        </p:nvSpPr>
        <p:spPr>
          <a:xfrm>
            <a:off x="986052" y="6667500"/>
            <a:ext cx="6710148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강의실에 등록된 과제를 클릭하여 정보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(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내용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기간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제출상태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)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를 확인하고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제출 페이지로 이동이 가능합니다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.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7DFC6CEE-4A44-442A-AC39-ED4E517BA603}"/>
              </a:ext>
            </a:extLst>
          </p:cNvPr>
          <p:cNvSpPr txBox="1"/>
          <p:nvPr/>
        </p:nvSpPr>
        <p:spPr>
          <a:xfrm>
            <a:off x="8839200" y="8429830"/>
            <a:ext cx="7767473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[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과제 제출하기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]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버튼을 클릭하여 과제 제출 페이지로 이동한 후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</a:t>
            </a:r>
          </a:p>
          <a:p>
            <a:pPr lvl="0" algn="ctr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첨부파일 업로드 또는 직접 작성을 진행합니다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677171A-A612-4F9E-B6A1-CBB088F56D2B}"/>
              </a:ext>
            </a:extLst>
          </p:cNvPr>
          <p:cNvSpPr/>
          <p:nvPr/>
        </p:nvSpPr>
        <p:spPr>
          <a:xfrm>
            <a:off x="2691928" y="5143500"/>
            <a:ext cx="5461472" cy="1406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22CDA0-D701-4E97-B170-87B40E5CAC2E}"/>
              </a:ext>
            </a:extLst>
          </p:cNvPr>
          <p:cNvSpPr/>
          <p:nvPr/>
        </p:nvSpPr>
        <p:spPr>
          <a:xfrm>
            <a:off x="12344400" y="7620000"/>
            <a:ext cx="10668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59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주차 별 강의 수강 및 과제</a:t>
              </a:r>
              <a:r>
                <a:rPr lang="en-US" altLang="ko-KR" sz="5400" spc="-100">
                  <a:solidFill>
                    <a:srgbClr val="4277E8"/>
                  </a:solidFill>
                  <a:ea typeface="Pretendard Medium"/>
                </a:rPr>
                <a:t>, </a:t>
              </a: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퀴즈 응시 방법 안내</a:t>
              </a:r>
              <a:endParaRPr lang="ko-KR" altLang="ko-KR" sz="5400" spc="-100">
                <a:solidFill>
                  <a:srgbClr val="4277E8"/>
                </a:solidFill>
                <a:ea typeface="Pretendard Medium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Ⅲ</a:t>
              </a: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BC3DD-29DF-4787-9AEF-547D2E55C39A}"/>
              </a:ext>
            </a:extLst>
          </p:cNvPr>
          <p:cNvSpPr txBox="1"/>
          <p:nvPr/>
        </p:nvSpPr>
        <p:spPr>
          <a:xfrm>
            <a:off x="1963952" y="2317754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(3) 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퀴즈 응시 방법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FB8FCA-7CA0-4F01-861F-35AF83B82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952" y="2929649"/>
            <a:ext cx="13961848" cy="6307417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0E1E3B-E4A5-4753-A61A-321EEB3ADF61}"/>
              </a:ext>
            </a:extLst>
          </p:cNvPr>
          <p:cNvSpPr/>
          <p:nvPr/>
        </p:nvSpPr>
        <p:spPr>
          <a:xfrm>
            <a:off x="2324669" y="5170983"/>
            <a:ext cx="5461472" cy="505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BC449C1-5FC0-4B64-A335-70C34A919BD8}"/>
              </a:ext>
            </a:extLst>
          </p:cNvPr>
          <p:cNvSpPr/>
          <p:nvPr/>
        </p:nvSpPr>
        <p:spPr>
          <a:xfrm>
            <a:off x="4648200" y="7374711"/>
            <a:ext cx="1295400" cy="505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5E76C42-9401-42BF-AA23-B054A06AF812}"/>
              </a:ext>
            </a:extLst>
          </p:cNvPr>
          <p:cNvSpPr/>
          <p:nvPr/>
        </p:nvSpPr>
        <p:spPr>
          <a:xfrm>
            <a:off x="8763000" y="7200901"/>
            <a:ext cx="1371599" cy="304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5203B85E-53E1-4D7B-B87C-A79C79144959}"/>
              </a:ext>
            </a:extLst>
          </p:cNvPr>
          <p:cNvSpPr txBox="1"/>
          <p:nvPr/>
        </p:nvSpPr>
        <p:spPr>
          <a:xfrm>
            <a:off x="7409978" y="4328415"/>
            <a:ext cx="6710148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강의실에 등록된 퀴즈를 클릭하여 정보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(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응시 가능 기간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제한시간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주의사항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)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</a:rPr>
              <a:t>을 확인합니다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</a:rPr>
              <a:t>.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D7617C8D-52A7-42EE-A1DD-3C97B2BF60DC}"/>
              </a:ext>
            </a:extLst>
          </p:cNvPr>
          <p:cNvSpPr txBox="1"/>
          <p:nvPr/>
        </p:nvSpPr>
        <p:spPr>
          <a:xfrm>
            <a:off x="1937794" y="7880628"/>
            <a:ext cx="6710148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바로 퀴즈에 응시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클릭하여 응시를 시작합니다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979AB54C-62E3-4DE9-AF50-FCE37F0CDE66}"/>
              </a:ext>
            </a:extLst>
          </p:cNvPr>
          <p:cNvSpPr txBox="1"/>
          <p:nvPr/>
        </p:nvSpPr>
        <p:spPr>
          <a:xfrm>
            <a:off x="8647942" y="8705850"/>
            <a:ext cx="6710148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퀴즈 응시 후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반드시 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 및 종료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버튼을 눌러 응시를 완료하서야 합니다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70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공지사항 및 </a:t>
              </a:r>
              <a:r>
                <a:rPr lang="en-US" altLang="ko-KR" sz="5400" spc="-100">
                  <a:solidFill>
                    <a:srgbClr val="4277E8"/>
                  </a:solidFill>
                  <a:ea typeface="Pretendard Medium"/>
                </a:rPr>
                <a:t>Q&amp;A </a:t>
              </a:r>
              <a:r>
                <a:rPr lang="ko-KR" altLang="en-US" sz="5400" spc="-100">
                  <a:solidFill>
                    <a:srgbClr val="4277E8"/>
                  </a:solidFill>
                  <a:ea typeface="Pretendard Medium"/>
                </a:rPr>
                <a:t>게시판 활용 안내</a:t>
              </a:r>
              <a:endParaRPr lang="ko-KR" altLang="ko-KR" sz="5400" spc="-100">
                <a:solidFill>
                  <a:srgbClr val="4277E8"/>
                </a:solidFill>
                <a:ea typeface="Pretendard Medium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Ⅳ.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B690DC8-556D-4E52-A14D-FE4D7B4C8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52" y="2357048"/>
            <a:ext cx="16082748" cy="7345748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A294595F-6274-43DB-9B2A-DBA739F34EE2}"/>
              </a:ext>
            </a:extLst>
          </p:cNvPr>
          <p:cNvSpPr/>
          <p:nvPr/>
        </p:nvSpPr>
        <p:spPr>
          <a:xfrm>
            <a:off x="1524000" y="4530677"/>
            <a:ext cx="1219200" cy="12224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69228400-EB4C-4FDE-8E44-A752601ACE67}"/>
              </a:ext>
            </a:extLst>
          </p:cNvPr>
          <p:cNvSpPr txBox="1"/>
          <p:nvPr/>
        </p:nvSpPr>
        <p:spPr>
          <a:xfrm>
            <a:off x="961031" y="6972300"/>
            <a:ext cx="6710148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 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강의실 내 강좌 개요의 공지사항 게시판을 내용을 참고하여</a:t>
            </a:r>
            <a:endParaRPr lang="en-US" altLang="ko-KR" sz="2000" b="1" spc="-100">
              <a:solidFill>
                <a:srgbClr val="000000"/>
              </a:solidFill>
              <a:latin typeface="Pretendard SemiBold"/>
              <a:ea typeface="맑은 고딕" panose="020B0503020000020004" pitchFamily="50" charset="-127"/>
            </a:endParaRPr>
          </a:p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과제 제출 및 중간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/</a:t>
            </a:r>
            <a:r>
              <a:rPr lang="ko-KR" altLang="en-US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기말고사 시험 일정을 포함한 공지를</a:t>
            </a:r>
            <a:endParaRPr lang="en-US" altLang="ko-KR" sz="2000" b="1" spc="-100">
              <a:solidFill>
                <a:srgbClr val="000000"/>
              </a:solidFill>
              <a:latin typeface="Pretendard SemiBold"/>
              <a:ea typeface="맑은 고딕" panose="020B0503020000020004" pitchFamily="50" charset="-127"/>
            </a:endParaRPr>
          </a:p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숙지합니다</a:t>
            </a:r>
            <a:r>
              <a:rPr lang="en-US" altLang="ko-KR" sz="2000" b="1" spc="-100">
                <a:solidFill>
                  <a:srgbClr val="000000"/>
                </a:solidFill>
                <a:latin typeface="Pretendard SemiBold"/>
                <a:ea typeface="맑은 고딕" panose="020B0503020000020004" pitchFamily="50" charset="-127"/>
              </a:rPr>
              <a:t>.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EC092B74-F4D9-4642-BDE2-901E36325D8A}"/>
              </a:ext>
            </a:extLst>
          </p:cNvPr>
          <p:cNvSpPr/>
          <p:nvPr/>
        </p:nvSpPr>
        <p:spPr>
          <a:xfrm rot="19989238">
            <a:off x="2786418" y="5850533"/>
            <a:ext cx="533400" cy="1039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A3D7D72-F817-491D-8B96-F03C29DAB9D5}"/>
              </a:ext>
            </a:extLst>
          </p:cNvPr>
          <p:cNvSpPr/>
          <p:nvPr/>
        </p:nvSpPr>
        <p:spPr>
          <a:xfrm>
            <a:off x="7785100" y="4953572"/>
            <a:ext cx="2120900" cy="83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18810606-D100-4431-A3C4-AF83CA7FE289}"/>
              </a:ext>
            </a:extLst>
          </p:cNvPr>
          <p:cNvSpPr txBox="1"/>
          <p:nvPr/>
        </p:nvSpPr>
        <p:spPr>
          <a:xfrm>
            <a:off x="7937028" y="4054427"/>
            <a:ext cx="6710148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학기 중 수업과 관련한 문의는 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강좌 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Q&amp;A]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게시판을 활용하여 작성하여 교수자 또는 조교에게 피드백을 받습니다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896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03BC44-B6AC-4A21-B4F0-79A01D391BBF}"/>
              </a:ext>
            </a:extLst>
          </p:cNvPr>
          <p:cNvSpPr/>
          <p:nvPr/>
        </p:nvSpPr>
        <p:spPr>
          <a:xfrm>
            <a:off x="-163773" y="-114300"/>
            <a:ext cx="19061373" cy="1120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49934"/>
            <a:ext cx="16941800" cy="9029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2" y="393704"/>
            <a:ext cx="16992600" cy="12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26552" y="584204"/>
            <a:ext cx="32385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1600" spc="-100">
                <a:solidFill>
                  <a:srgbClr val="4277E8"/>
                </a:solidFill>
                <a:latin typeface="Pretendard SemiBold"/>
              </a:rPr>
              <a:t>JST</a:t>
            </a:r>
            <a:r>
              <a:rPr lang="ko-KR" altLang="ko-KR" sz="1600" spc="-100">
                <a:solidFill>
                  <a:srgbClr val="4277E8"/>
                </a:solidFill>
                <a:ea typeface="Pretendard SemiBold"/>
              </a:rPr>
              <a:t>공유대학원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22F7BE-81BB-4164-B8ED-85DC4ED94DF2}"/>
              </a:ext>
            </a:extLst>
          </p:cNvPr>
          <p:cNvGrpSpPr/>
          <p:nvPr/>
        </p:nvGrpSpPr>
        <p:grpSpPr>
          <a:xfrm>
            <a:off x="986052" y="1244604"/>
            <a:ext cx="13258800" cy="889000"/>
            <a:chOff x="1981200" y="1752600"/>
            <a:chExt cx="13258800" cy="889000"/>
          </a:xfrm>
        </p:grpSpPr>
        <p:sp>
          <p:nvSpPr>
            <p:cNvPr id="8" name="TextBox 8"/>
            <p:cNvSpPr txBox="1"/>
            <p:nvPr/>
          </p:nvSpPr>
          <p:spPr>
            <a:xfrm>
              <a:off x="2959100" y="1752600"/>
              <a:ext cx="12280900" cy="889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13710"/>
                </a:lnSpc>
              </a:pP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출석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확인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및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성적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열람</a:t>
              </a:r>
              <a:r>
                <a:rPr lang="en-US" altLang="ko-KR" sz="5400" spc="-100">
                  <a:solidFill>
                    <a:srgbClr val="4277E8"/>
                  </a:solidFill>
                  <a:latin typeface="Pretendard Medium"/>
                </a:rPr>
                <a:t> </a:t>
              </a:r>
              <a:r>
                <a:rPr lang="ko-KR" altLang="ko-KR" sz="5400" spc="-100">
                  <a:solidFill>
                    <a:srgbClr val="4277E8"/>
                  </a:solidFill>
                  <a:ea typeface="Pretendard Medium"/>
                </a:rPr>
                <a:t>안내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1C60C08-7413-486F-B385-51DF5A695521}"/>
                </a:ext>
              </a:extLst>
            </p:cNvPr>
            <p:cNvSpPr txBox="1"/>
            <p:nvPr/>
          </p:nvSpPr>
          <p:spPr>
            <a:xfrm>
              <a:off x="1981200" y="2082800"/>
              <a:ext cx="838200" cy="3415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altLang="ko-KR" sz="6000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Ⅴ</a:t>
              </a:r>
              <a:r>
                <a:rPr lang="en-US" altLang="ko-KR" sz="6000" b="0" i="0" u="none" strike="noStrike" spc="-100">
                  <a:solidFill>
                    <a:srgbClr val="4277E8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sz="6000" b="0" i="0" u="none" strike="noStrike" spc="-100">
                <a:solidFill>
                  <a:srgbClr val="4277E8"/>
                </a:solidFill>
                <a:ea typeface="Pretendard SemiBold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5F80D443-44A6-420B-84B1-467E22CA3FE4}"/>
              </a:ext>
            </a:extLst>
          </p:cNvPr>
          <p:cNvSpPr txBox="1"/>
          <p:nvPr/>
        </p:nvSpPr>
        <p:spPr>
          <a:xfrm>
            <a:off x="5355324" y="2057404"/>
            <a:ext cx="9291852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endParaRPr lang="en-US" altLang="ko-KR" sz="2300" b="1" i="0" u="none" strike="noStrike" spc="-100">
              <a:solidFill>
                <a:srgbClr val="000000"/>
              </a:solidFill>
              <a:latin typeface="Pretendard SemiBold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9B069F-3942-4374-8E12-AD47D4B5F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94" y="2777134"/>
            <a:ext cx="12280899" cy="567224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2A92E8-9380-4171-B057-BA919612940C}"/>
              </a:ext>
            </a:extLst>
          </p:cNvPr>
          <p:cNvSpPr/>
          <p:nvPr/>
        </p:nvSpPr>
        <p:spPr>
          <a:xfrm>
            <a:off x="2473294" y="2777134"/>
            <a:ext cx="1717706" cy="1985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9629F3E-7CBD-4913-843C-76F24800345A}"/>
              </a:ext>
            </a:extLst>
          </p:cNvPr>
          <p:cNvSpPr/>
          <p:nvPr/>
        </p:nvSpPr>
        <p:spPr>
          <a:xfrm>
            <a:off x="2473294" y="3429001"/>
            <a:ext cx="1295400" cy="431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4D48F7D1-B62A-4700-920A-5B3AF17698C4}"/>
              </a:ext>
            </a:extLst>
          </p:cNvPr>
          <p:cNvSpPr/>
          <p:nvPr/>
        </p:nvSpPr>
        <p:spPr>
          <a:xfrm>
            <a:off x="2434444" y="4778880"/>
            <a:ext cx="533400" cy="6592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D1B89028-0473-4C62-84AB-33198F45F1D8}"/>
              </a:ext>
            </a:extLst>
          </p:cNvPr>
          <p:cNvSpPr txBox="1"/>
          <p:nvPr/>
        </p:nvSpPr>
        <p:spPr>
          <a:xfrm>
            <a:off x="202808" y="5424542"/>
            <a:ext cx="4996671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강의실 좌측 탭 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[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출석관리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342900" lvl="0" indent="-342900" algn="ctr">
              <a:lnSpc>
                <a:spcPct val="113710"/>
              </a:lnSpc>
              <a:buFont typeface="Wingdings" panose="05000000000000000000" pitchFamily="2" charset="2"/>
              <a:buChar char="Ø"/>
            </a:pP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출석부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1DFCD-3CA1-42E2-8324-EC994FC737C2}"/>
              </a:ext>
            </a:extLst>
          </p:cNvPr>
          <p:cNvSpPr txBox="1"/>
          <p:nvPr/>
        </p:nvSpPr>
        <p:spPr>
          <a:xfrm>
            <a:off x="1963952" y="2238403"/>
            <a:ext cx="35179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3710"/>
              </a:lnSpc>
            </a:pPr>
            <a:r>
              <a:rPr lang="en-US" sz="2500" b="1" i="0" u="none" strike="noStrike" spc="-100">
                <a:solidFill>
                  <a:srgbClr val="4277E8"/>
                </a:solidFill>
                <a:latin typeface="Pretendard Medium"/>
              </a:rPr>
              <a:t>(1) </a:t>
            </a:r>
            <a:r>
              <a:rPr lang="ko-KR" altLang="en-US" sz="2500" b="1" i="0" u="none" strike="noStrike" spc="-100">
                <a:solidFill>
                  <a:srgbClr val="4277E8"/>
                </a:solidFill>
                <a:latin typeface="Pretendard Medium"/>
              </a:rPr>
              <a:t>출석 확인 안내</a:t>
            </a:r>
            <a:endParaRPr lang="ko-KR" sz="2500" b="1" i="0" u="none" strike="noStrike" spc="-100">
              <a:solidFill>
                <a:srgbClr val="4277E8"/>
              </a:solidFill>
              <a:ea typeface="Pretendard Medium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0BB3072-FA38-4CB1-944C-31767D4261B9}"/>
              </a:ext>
            </a:extLst>
          </p:cNvPr>
          <p:cNvSpPr/>
          <p:nvPr/>
        </p:nvSpPr>
        <p:spPr>
          <a:xfrm>
            <a:off x="11506200" y="5288910"/>
            <a:ext cx="2738652" cy="2140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2CD4193D-77DF-4436-B753-8EF2CFC51B24}"/>
              </a:ext>
            </a:extLst>
          </p:cNvPr>
          <p:cNvSpPr/>
          <p:nvPr/>
        </p:nvSpPr>
        <p:spPr>
          <a:xfrm rot="10800000">
            <a:off x="12608826" y="4778879"/>
            <a:ext cx="533400" cy="5083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97320E86-FD05-48EA-96C6-C5FB6AFDEFF6}"/>
              </a:ext>
            </a:extLst>
          </p:cNvPr>
          <p:cNvSpPr txBox="1"/>
          <p:nvPr/>
        </p:nvSpPr>
        <p:spPr>
          <a:xfrm>
            <a:off x="9339873" y="3695700"/>
            <a:ext cx="7119327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주차별 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강의 콘텐츠를 모두 수강 시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주차 출석 인정이며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[*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열람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클릭하여 본인의 수강 상세 기록을 확인할 수 있습니다</a:t>
            </a:r>
            <a:r>
              <a:rPr lang="en-US" altLang="ko-KR" sz="2000" b="1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b="1" spc="-100">
              <a:solidFill>
                <a:srgbClr val="000000"/>
              </a:solidFill>
              <a:latin typeface="Pretendard SemiBold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E5F157B0-BA38-46A1-816C-6639590A79B3}"/>
              </a:ext>
            </a:extLst>
          </p:cNvPr>
          <p:cNvSpPr txBox="1"/>
          <p:nvPr/>
        </p:nvSpPr>
        <p:spPr>
          <a:xfrm>
            <a:off x="5054079" y="8891692"/>
            <a:ext cx="7119327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3710"/>
              </a:lnSpc>
            </a:pPr>
            <a:r>
              <a:rPr lang="en-US" altLang="ko-KR" sz="2000" b="1" spc="-100">
                <a:solidFill>
                  <a:srgbClr val="FF0000"/>
                </a:solidFill>
                <a:latin typeface="Pretendard SemiBold"/>
              </a:rPr>
              <a:t>※ </a:t>
            </a:r>
            <a:r>
              <a:rPr lang="ko-KR" altLang="en-US" sz="2000" b="1" spc="-100">
                <a:solidFill>
                  <a:srgbClr val="FF0000"/>
                </a:solidFill>
                <a:latin typeface="Pretendard SemiBold"/>
              </a:rPr>
              <a:t>학기 中</a:t>
            </a:r>
            <a:r>
              <a:rPr lang="en-US" altLang="ko-KR" sz="2000" b="1" spc="-100">
                <a:solidFill>
                  <a:srgbClr val="FF0000"/>
                </a:solidFill>
                <a:latin typeface="Pretendard SemiBold"/>
              </a:rPr>
              <a:t>, </a:t>
            </a:r>
            <a:r>
              <a:rPr lang="ko-KR" altLang="en-US" sz="2000" b="1" spc="-100">
                <a:solidFill>
                  <a:srgbClr val="FF0000"/>
                </a:solidFill>
                <a:latin typeface="Pretendard SemiBold"/>
              </a:rPr>
              <a:t>출결 관련 문의는 각 강의실 별 </a:t>
            </a:r>
            <a:r>
              <a:rPr lang="en-US" altLang="ko-KR" sz="2000" b="1" spc="-100">
                <a:solidFill>
                  <a:srgbClr val="FF0000"/>
                </a:solidFill>
                <a:latin typeface="Pretendard SemiBold"/>
              </a:rPr>
              <a:t>Q&amp;A</a:t>
            </a:r>
            <a:r>
              <a:rPr lang="ko-KR" altLang="en-US" sz="2000" b="1" spc="-100">
                <a:solidFill>
                  <a:srgbClr val="FF0000"/>
                </a:solidFill>
                <a:latin typeface="Pretendard SemiBold"/>
              </a:rPr>
              <a:t>게시판 활용 </a:t>
            </a:r>
            <a:endParaRPr lang="en-US" altLang="ko-KR" sz="2000" b="1" spc="-100">
              <a:solidFill>
                <a:srgbClr val="FF0000"/>
              </a:solidFill>
              <a:latin typeface="Pretendard SemiBold"/>
            </a:endParaRPr>
          </a:p>
          <a:p>
            <a:pPr lvl="0" algn="ctr">
              <a:lnSpc>
                <a:spcPct val="113710"/>
              </a:lnSpc>
            </a:pPr>
            <a:r>
              <a:rPr lang="ko-KR" altLang="en-US" sz="2000" b="1" spc="-100">
                <a:solidFill>
                  <a:srgbClr val="FF0000"/>
                </a:solidFill>
                <a:latin typeface="Pretendard SemiBold"/>
              </a:rPr>
              <a:t>또는 학사시스템팀</a:t>
            </a:r>
            <a:r>
              <a:rPr lang="en-US" altLang="ko-KR" sz="2000" b="1" spc="-100">
                <a:solidFill>
                  <a:srgbClr val="FF0000"/>
                </a:solidFill>
                <a:latin typeface="Pretendard SemiBold"/>
              </a:rPr>
              <a:t>(063-219-5830)</a:t>
            </a:r>
            <a:r>
              <a:rPr lang="ko-KR" altLang="en-US" sz="2000" b="1" spc="-100">
                <a:solidFill>
                  <a:srgbClr val="FF0000"/>
                </a:solidFill>
                <a:latin typeface="Pretendard SemiBold"/>
              </a:rPr>
              <a:t>으로 문의</a:t>
            </a:r>
            <a:endParaRPr lang="en-US" altLang="ko-KR" sz="2000" b="1" spc="-100">
              <a:solidFill>
                <a:srgbClr val="FF0000"/>
              </a:solidFill>
              <a:latin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0089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694</Words>
  <Application>Microsoft Office PowerPoint</Application>
  <PresentationFormat>사용자 지정</PresentationFormat>
  <Paragraphs>96</Paragraphs>
  <Slides>13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Pretendard Regular</vt:lpstr>
      <vt:lpstr>Wingdings</vt:lpstr>
      <vt:lpstr>Pretendard SemiBold</vt:lpstr>
      <vt:lpstr>Pretendard Medium</vt:lpstr>
      <vt:lpstr>Calibri</vt:lpstr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korea</dc:creator>
  <cp:lastModifiedBy>korea</cp:lastModifiedBy>
  <cp:revision>22</cp:revision>
  <dcterms:created xsi:type="dcterms:W3CDTF">2006-08-16T00:00:00Z</dcterms:created>
  <dcterms:modified xsi:type="dcterms:W3CDTF">2025-08-28T02:01:33Z</dcterms:modified>
</cp:coreProperties>
</file>